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JPG" ContentType="image/.jp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20"/>
  </p:handoutMasterIdLst>
  <p:sldIdLst>
    <p:sldId id="323" r:id="rId3"/>
    <p:sldId id="523" r:id="rId5"/>
    <p:sldId id="1090" r:id="rId6"/>
    <p:sldId id="1091" r:id="rId7"/>
    <p:sldId id="1092" r:id="rId8"/>
    <p:sldId id="1093" r:id="rId9"/>
    <p:sldId id="1094" r:id="rId10"/>
    <p:sldId id="1099" r:id="rId11"/>
    <p:sldId id="1100" r:id="rId12"/>
    <p:sldId id="1109" r:id="rId13"/>
    <p:sldId id="1110" r:id="rId14"/>
    <p:sldId id="1111" r:id="rId15"/>
    <p:sldId id="1126" r:id="rId16"/>
    <p:sldId id="1123" r:id="rId17"/>
    <p:sldId id="1115" r:id="rId18"/>
    <p:sldId id="1117" r:id="rId19"/>
  </p:sldIdLst>
  <p:sldSz cx="9144000" cy="5143500" type="screen16x9"/>
  <p:notesSz cx="6858000" cy="9144000"/>
  <p:embeddedFontLst>
    <p:embeddedFont>
      <p:font typeface="黑体" panose="02010609060101010101" charset="-122"/>
      <p:regular r:id="rId24"/>
    </p:embeddedFont>
    <p:embeddedFont>
      <p:font typeface="楷体" panose="02010609060101010101" pitchFamily="49" charset="-122"/>
      <p:regular r:id="rId25"/>
    </p:embeddedFont>
    <p:embeddedFont>
      <p:font typeface="微软雅黑" panose="020B0503020204020204" charset="-122"/>
      <p:regular r:id="rId26"/>
    </p:embeddedFont>
    <p:embeddedFont>
      <p:font typeface="Calibri" panose="020F0502020204030204" charset="0"/>
      <p:regular r:id="rId27"/>
      <p:bold r:id="rId28"/>
      <p:italic r:id="rId29"/>
      <p:boldItalic r:id="rId30"/>
    </p:embeddedFont>
    <p:embeddedFont>
      <p:font typeface="Impact" panose="020B0806030902050204" charset="0"/>
      <p:regular r:id="rId31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66FF"/>
    <a:srgbClr val="A38302"/>
    <a:srgbClr val="FEFCDE"/>
    <a:srgbClr val="00B050"/>
    <a:srgbClr val="FF00FF"/>
    <a:srgbClr val="FFFF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79" autoAdjust="0"/>
    <p:restoredTop sz="94705" autoAdjust="0"/>
  </p:normalViewPr>
  <p:slideViewPr>
    <p:cSldViewPr>
      <p:cViewPr>
        <p:scale>
          <a:sx n="75" d="100"/>
          <a:sy n="75" d="100"/>
        </p:scale>
        <p:origin x="-1458" y="-702"/>
      </p:cViewPr>
      <p:guideLst>
        <p:guide orient="horz" pos="3162"/>
        <p:guide pos="5728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15"/>
        <p:guide pos="22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font" Target="fonts/font8.fntdata"/><Relationship Id="rId30" Type="http://schemas.openxmlformats.org/officeDocument/2006/relationships/font" Target="fonts/font7.fntdata"/><Relationship Id="rId3" Type="http://schemas.openxmlformats.org/officeDocument/2006/relationships/slide" Target="slides/slide1.xml"/><Relationship Id="rId29" Type="http://schemas.openxmlformats.org/officeDocument/2006/relationships/font" Target="fonts/font6.fntdata"/><Relationship Id="rId28" Type="http://schemas.openxmlformats.org/officeDocument/2006/relationships/font" Target="fonts/font5.fntdata"/><Relationship Id="rId27" Type="http://schemas.openxmlformats.org/officeDocument/2006/relationships/font" Target="fonts/font4.fntdata"/><Relationship Id="rId26" Type="http://schemas.openxmlformats.org/officeDocument/2006/relationships/font" Target="fonts/font3.fntdata"/><Relationship Id="rId25" Type="http://schemas.openxmlformats.org/officeDocument/2006/relationships/font" Target="fonts/font2.fntdata"/><Relationship Id="rId24" Type="http://schemas.openxmlformats.org/officeDocument/2006/relationships/font" Target="fonts/font1.fntdata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718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718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686300"/>
            <a:ext cx="2133600" cy="342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686300"/>
            <a:ext cx="2133600" cy="342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C178F62-96D5-4128-BF6D-5C2AF7870D7F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0" y="0"/>
            <a:ext cx="8458200" cy="4457700"/>
            <a:chOff x="0" y="0"/>
            <a:chExt cx="5328" cy="3744"/>
          </a:xfrm>
        </p:grpSpPr>
        <p:sp>
          <p:nvSpPr>
            <p:cNvPr id="10243" name="Freeform 3"/>
            <p:cNvSpPr/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44" name="Freeform 4"/>
            <p:cNvSpPr/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45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4686300"/>
            <a:ext cx="2133600" cy="342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4686300"/>
            <a:ext cx="2133600" cy="342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4FF86B9-5C3B-4E7E-987B-8AB180F80605}" type="slidenum">
              <a:rPr lang="en-US" altLang="zh-CN"/>
            </a:fld>
            <a:endParaRPr lang="en-US" altLang="zh-CN"/>
          </a:p>
        </p:txBody>
      </p:sp>
      <p:sp>
        <p:nvSpPr>
          <p:cNvPr id="1024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26357"/>
            <a:ext cx="7772400" cy="1302544"/>
          </a:xfrm>
          <a:prstGeom prst="rect">
            <a:avLst/>
          </a:prstGeo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718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686300"/>
            <a:ext cx="2133600" cy="342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686300"/>
            <a:ext cx="2133600" cy="342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0983C9F-8824-49FB-B1F9-DDB5016BC85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10"/>
          <p:cNvSpPr txBox="1"/>
          <p:nvPr userDrawn="1"/>
        </p:nvSpPr>
        <p:spPr>
          <a:xfrm>
            <a:off x="193237" y="92978"/>
            <a:ext cx="14020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9060101010101" charset="-122"/>
                <a:ea typeface="黑体" panose="02010609060101010101" charset="-122"/>
              </a:rPr>
              <a:t>习作：我想对你说</a:t>
            </a:r>
            <a:endParaRPr kumimoji="1" lang="zh-CN" altLang="en-US" sz="1200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76130" name="Picture 2" descr="http://n.sinaimg.cn/sinacn/w640h321/20180213/3e23-fyrpeie3692403.jp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4204470"/>
            <a:ext cx="1872208" cy="939030"/>
          </a:xfrm>
          <a:prstGeom prst="rect">
            <a:avLst/>
          </a:prstGeom>
          <a:noFill/>
        </p:spPr>
      </p:pic>
      <p:pic>
        <p:nvPicPr>
          <p:cNvPr id="176131" name="Picture 3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754" r="4932" b="22463"/>
          <a:stretch>
            <a:fillRect/>
          </a:stretch>
        </p:blipFill>
        <p:spPr bwMode="auto">
          <a:xfrm>
            <a:off x="1259632" y="4227934"/>
            <a:ext cx="7884368" cy="915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1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1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1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audio" Target="../media/audio1.wav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audio" Target="../media/audio1.wav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audio" Target="../media/audio1.wav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91389" y="723801"/>
            <a:ext cx="7848872" cy="3515360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母爱是一缕阳光，温暖我们的心灵；父爱是一把大伞，总在有雨的天里撑着。父母给了我们生命，抚育我们长大成人，为我们构筑舒适温暖的家。当我们慢慢长大，父母却在慢慢老去，为表达对父母的爱，我们将举办一场“我想对您说”的感恩主题活动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-468560" y="411510"/>
            <a:ext cx="3657600" cy="1200150"/>
          </a:xfrm>
        </p:spPr>
        <p:txBody>
          <a:bodyPr/>
          <a:lstStyle/>
          <a:p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习作小锦囊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915566"/>
            <a:ext cx="4114800" cy="74295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选定内容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Group 4"/>
          <p:cNvGrpSpPr/>
          <p:nvPr/>
        </p:nvGrpSpPr>
        <p:grpSpPr bwMode="auto">
          <a:xfrm>
            <a:off x="1048072" y="3335288"/>
            <a:ext cx="7772400" cy="2743200"/>
            <a:chOff x="288" y="1344"/>
            <a:chExt cx="4896" cy="2304"/>
          </a:xfrm>
        </p:grpSpPr>
        <p:sp>
          <p:nvSpPr>
            <p:cNvPr id="54277" name="Rectangle 5"/>
            <p:cNvSpPr>
              <a:spLocks noChangeArrowheads="1"/>
            </p:cNvSpPr>
            <p:nvPr/>
          </p:nvSpPr>
          <p:spPr bwMode="auto">
            <a:xfrm>
              <a:off x="336" y="1344"/>
              <a:ext cx="4848" cy="230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 altLang="zh-CN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和父母之间难忘的小事</a:t>
              </a:r>
              <a:endParaRPr lang="zh-CN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54278" name="Picture 6" descr="2008062203173815"/>
            <p:cNvPicPr>
              <a:picLocks noChangeAspect="1" noChangeArrowheads="1" noCrop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288" y="1392"/>
              <a:ext cx="402" cy="426"/>
            </a:xfrm>
            <a:prstGeom prst="rect">
              <a:avLst/>
            </a:prstGeom>
            <a:noFill/>
          </p:spPr>
        </p:pic>
      </p:grpSp>
      <p:grpSp>
        <p:nvGrpSpPr>
          <p:cNvPr id="3" name="Group 7"/>
          <p:cNvGrpSpPr/>
          <p:nvPr/>
        </p:nvGrpSpPr>
        <p:grpSpPr bwMode="auto">
          <a:xfrm>
            <a:off x="971872" y="2077988"/>
            <a:ext cx="7772400" cy="2743200"/>
            <a:chOff x="288" y="1344"/>
            <a:chExt cx="4896" cy="2304"/>
          </a:xfrm>
        </p:grpSpPr>
        <p:sp>
          <p:nvSpPr>
            <p:cNvPr id="54280" name="Rectangle 8"/>
            <p:cNvSpPr>
              <a:spLocks noChangeArrowheads="1"/>
            </p:cNvSpPr>
            <p:nvPr/>
          </p:nvSpPr>
          <p:spPr bwMode="auto">
            <a:xfrm>
              <a:off x="336" y="1344"/>
              <a:ext cx="4848" cy="230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 altLang="zh-CN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对父母提出一些建议</a:t>
              </a:r>
              <a:endParaRPr lang="zh-CN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54281" name="Picture 9" descr="2008062203173815"/>
            <p:cNvPicPr>
              <a:picLocks noChangeAspect="1" noChangeArrowheads="1" noCrop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288" y="1392"/>
              <a:ext cx="402" cy="426"/>
            </a:xfrm>
            <a:prstGeom prst="rect">
              <a:avLst/>
            </a:prstGeom>
            <a:noFill/>
          </p:spPr>
        </p:pic>
      </p:grpSp>
      <p:grpSp>
        <p:nvGrpSpPr>
          <p:cNvPr id="4" name="Group 10"/>
          <p:cNvGrpSpPr/>
          <p:nvPr/>
        </p:nvGrpSpPr>
        <p:grpSpPr bwMode="auto">
          <a:xfrm>
            <a:off x="1048072" y="2706638"/>
            <a:ext cx="7772400" cy="2743200"/>
            <a:chOff x="288" y="1344"/>
            <a:chExt cx="4896" cy="2304"/>
          </a:xfrm>
        </p:grpSpPr>
        <p:sp>
          <p:nvSpPr>
            <p:cNvPr id="54283" name="Rectangle 11"/>
            <p:cNvSpPr>
              <a:spLocks noChangeArrowheads="1"/>
            </p:cNvSpPr>
            <p:nvPr/>
          </p:nvSpPr>
          <p:spPr bwMode="auto">
            <a:xfrm>
              <a:off x="336" y="1344"/>
              <a:ext cx="4848" cy="230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 altLang="zh-CN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和父母说说心里话</a:t>
              </a:r>
              <a:endParaRPr lang="zh-CN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54284" name="Picture 12" descr="2008062203173815"/>
            <p:cNvPicPr>
              <a:picLocks noChangeAspect="1" noChangeArrowheads="1" noCrop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288" y="1392"/>
              <a:ext cx="402" cy="426"/>
            </a:xfrm>
            <a:prstGeom prst="rect">
              <a:avLst/>
            </a:prstGeom>
            <a:noFill/>
          </p:spPr>
        </p:pic>
      </p:grpSp>
      <p:grpSp>
        <p:nvGrpSpPr>
          <p:cNvPr id="5" name="Group 13"/>
          <p:cNvGrpSpPr/>
          <p:nvPr/>
        </p:nvGrpSpPr>
        <p:grpSpPr bwMode="auto">
          <a:xfrm>
            <a:off x="971872" y="1563638"/>
            <a:ext cx="7772400" cy="2743200"/>
            <a:chOff x="288" y="1344"/>
            <a:chExt cx="4896" cy="2304"/>
          </a:xfrm>
        </p:grpSpPr>
        <p:sp>
          <p:nvSpPr>
            <p:cNvPr id="54286" name="Rectangle 14"/>
            <p:cNvSpPr>
              <a:spLocks noChangeArrowheads="1"/>
            </p:cNvSpPr>
            <p:nvPr/>
          </p:nvSpPr>
          <p:spPr bwMode="auto">
            <a:xfrm>
              <a:off x="336" y="1344"/>
              <a:ext cx="4848" cy="230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 altLang="zh-CN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和父母之间的误会</a:t>
              </a:r>
              <a:endParaRPr lang="zh-CN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54287" name="Picture 15" descr="2008062203173815"/>
            <p:cNvPicPr>
              <a:picLocks noChangeAspect="1" noChangeArrowheads="1" noCrop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288" y="1392"/>
              <a:ext cx="402" cy="42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-540568" y="483518"/>
            <a:ext cx="3657600" cy="1200150"/>
          </a:xfrm>
        </p:spPr>
        <p:txBody>
          <a:bodyPr/>
          <a:lstStyle/>
          <a:p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习作小锦囊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131590"/>
            <a:ext cx="4114800" cy="74295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细节描写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Group 4"/>
          <p:cNvGrpSpPr/>
          <p:nvPr/>
        </p:nvGrpSpPr>
        <p:grpSpPr bwMode="auto">
          <a:xfrm>
            <a:off x="539552" y="2636862"/>
            <a:ext cx="7772400" cy="2743200"/>
            <a:chOff x="288" y="1344"/>
            <a:chExt cx="4896" cy="2304"/>
          </a:xfrm>
        </p:grpSpPr>
        <p:sp>
          <p:nvSpPr>
            <p:cNvPr id="53253" name="Rectangle 5"/>
            <p:cNvSpPr>
              <a:spLocks noChangeArrowheads="1"/>
            </p:cNvSpPr>
            <p:nvPr/>
          </p:nvSpPr>
          <p:spPr bwMode="auto">
            <a:xfrm>
              <a:off x="336" y="1344"/>
              <a:ext cx="4848" cy="230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 altLang="zh-CN" sz="32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32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抓住人物的动作描写</a:t>
              </a:r>
              <a:endParaRPr lang="zh-CN" altLang="en-US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53254" name="Picture 6" descr="2008062203173815"/>
            <p:cNvPicPr>
              <a:picLocks noChangeAspect="1" noChangeArrowheads="1" noCrop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288" y="1392"/>
              <a:ext cx="402" cy="426"/>
            </a:xfrm>
            <a:prstGeom prst="rect">
              <a:avLst/>
            </a:prstGeom>
            <a:noFill/>
          </p:spPr>
        </p:pic>
      </p:grpSp>
      <p:grpSp>
        <p:nvGrpSpPr>
          <p:cNvPr id="3" name="Group 7"/>
          <p:cNvGrpSpPr/>
          <p:nvPr/>
        </p:nvGrpSpPr>
        <p:grpSpPr bwMode="auto">
          <a:xfrm>
            <a:off x="539552" y="1779662"/>
            <a:ext cx="8915400" cy="2743200"/>
            <a:chOff x="288" y="1344"/>
            <a:chExt cx="4896" cy="2304"/>
          </a:xfrm>
        </p:grpSpPr>
        <p:sp>
          <p:nvSpPr>
            <p:cNvPr id="53256" name="Rectangle 8"/>
            <p:cNvSpPr>
              <a:spLocks noChangeArrowheads="1"/>
            </p:cNvSpPr>
            <p:nvPr/>
          </p:nvSpPr>
          <p:spPr bwMode="auto">
            <a:xfrm>
              <a:off x="336" y="1344"/>
              <a:ext cx="4848" cy="230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 altLang="zh-CN" sz="32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32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写出与父母交流时的对话、心理活动</a:t>
              </a:r>
              <a:endParaRPr lang="zh-CN" altLang="en-US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53257" name="Picture 9" descr="2008062203173815"/>
            <p:cNvPicPr>
              <a:picLocks noChangeAspect="1" noChangeArrowheads="1" noCrop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288" y="1392"/>
              <a:ext cx="402" cy="42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-468560" y="483518"/>
            <a:ext cx="3657600" cy="1200150"/>
          </a:xfrm>
        </p:spPr>
        <p:txBody>
          <a:bodyPr/>
          <a:lstStyle/>
          <a:p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习作小锦囊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203598"/>
            <a:ext cx="4114800" cy="74295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真情实感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Group 4"/>
          <p:cNvGrpSpPr/>
          <p:nvPr/>
        </p:nvGrpSpPr>
        <p:grpSpPr bwMode="auto">
          <a:xfrm>
            <a:off x="697160" y="2838078"/>
            <a:ext cx="7772400" cy="2743200"/>
            <a:chOff x="288" y="1344"/>
            <a:chExt cx="4896" cy="2304"/>
          </a:xfrm>
        </p:grpSpPr>
        <p:sp>
          <p:nvSpPr>
            <p:cNvPr id="52229" name="Rectangle 5"/>
            <p:cNvSpPr>
              <a:spLocks noChangeArrowheads="1"/>
            </p:cNvSpPr>
            <p:nvPr/>
          </p:nvSpPr>
          <p:spPr bwMode="auto">
            <a:xfrm>
              <a:off x="336" y="1344"/>
              <a:ext cx="4848" cy="230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 altLang="zh-CN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真情才能打动人心，习作中要融入自己的真实感情</a:t>
              </a:r>
              <a:endParaRPr lang="zh-CN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52230" name="Picture 6" descr="2008062203173815"/>
            <p:cNvPicPr>
              <a:picLocks noChangeAspect="1" noChangeArrowheads="1" noCrop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288" y="1392"/>
              <a:ext cx="402" cy="426"/>
            </a:xfrm>
            <a:prstGeom prst="rect">
              <a:avLst/>
            </a:prstGeom>
            <a:noFill/>
          </p:spPr>
        </p:pic>
      </p:grpSp>
      <p:grpSp>
        <p:nvGrpSpPr>
          <p:cNvPr id="3" name="Group 7"/>
          <p:cNvGrpSpPr/>
          <p:nvPr/>
        </p:nvGrpSpPr>
        <p:grpSpPr bwMode="auto">
          <a:xfrm>
            <a:off x="697160" y="1923678"/>
            <a:ext cx="8915400" cy="2743200"/>
            <a:chOff x="288" y="1344"/>
            <a:chExt cx="4896" cy="2304"/>
          </a:xfrm>
        </p:grpSpPr>
        <p:sp>
          <p:nvSpPr>
            <p:cNvPr id="52232" name="Rectangle 8"/>
            <p:cNvSpPr>
              <a:spLocks noChangeArrowheads="1"/>
            </p:cNvSpPr>
            <p:nvPr/>
          </p:nvSpPr>
          <p:spPr bwMode="auto">
            <a:xfrm>
              <a:off x="336" y="1344"/>
              <a:ext cx="4848" cy="230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 altLang="zh-CN" sz="32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32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说真话，写真事情</a:t>
              </a:r>
              <a:endParaRPr lang="zh-CN" altLang="en-US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52233" name="Picture 9" descr="2008062203173815"/>
            <p:cNvPicPr>
              <a:picLocks noChangeAspect="1" noChangeArrowheads="1" noCrop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288" y="1392"/>
              <a:ext cx="402" cy="42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125" y="87630"/>
            <a:ext cx="2319020" cy="857250"/>
          </a:xfrm>
        </p:spPr>
        <p:txBody>
          <a:bodyPr/>
          <a:p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活动三：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57910" y="1236980"/>
            <a:ext cx="7027545" cy="3371850"/>
          </a:xfrm>
        </p:spPr>
        <p:txBody>
          <a:bodyPr/>
          <a:p>
            <a:pPr marL="0" indent="0">
              <a:buNone/>
            </a:pP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、自主修改，合作交流，完善习作。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0">
              <a:buNone/>
            </a:pP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0">
              <a:buNone/>
            </a:pP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、回家把信件送给父母，说说你的心里话。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18795" y="467360"/>
            <a:ext cx="4408170" cy="735965"/>
          </a:xfrm>
        </p:spPr>
        <p:txBody>
          <a:bodyPr/>
          <a:lstStyle/>
          <a:p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例文赏析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03598"/>
            <a:ext cx="9144000" cy="4320779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妈妈，我想对您说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     亲爱的妈妈，好几次想跟你们说说我的心里话，可是又怕自己笨嘴拙舌，表达不清对你们的感恩之心。今天，我要用我的文字对你们说出我的心里话。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（评点：开门见山，直抒胸臆）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339502"/>
            <a:ext cx="8353425" cy="4591050"/>
          </a:xfrm>
        </p:spPr>
        <p:txBody>
          <a:bodyPr/>
          <a:lstStyle/>
          <a:p>
            <a:pPr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我要感谢你，我的妈妈。妈妈，是您把我带到这个美丽的世界，还不辞辛劳把我养大。每当我生病时，第一个关心我的人是您，您会时时刻刻陪伴在我身边，您着急的样子好像病就生身在您身上一样。您忙着送我上医院，然后又整夜陪在我身边。妈妈，您辅导我读书识字，每天给我辅导家庭作业，还教育我如何做个好孩子，让我懂得了什么是该做，什么是不该做。妈妈，我真的想对您说：“妈妈，您辛苦了！我会好好爱您的！”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（感谢妈妈，用具体例子讲明妈妈的辛苦养育）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endParaRPr lang="en-US" altLang="zh-CN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7574"/>
            <a:ext cx="9036050" cy="5143500"/>
          </a:xfrm>
        </p:spPr>
        <p:txBody>
          <a:bodyPr/>
          <a:lstStyle/>
          <a:p>
            <a:pPr lvl="1">
              <a:lnSpc>
                <a:spcPct val="150000"/>
              </a:lnSpc>
              <a:buFontTx/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妈妈，我会永远铭记你们为我付出的一切。女儿会好好学习，用我最美丽的未来回报你们的！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（结尾表明知恩图报，结题。）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0" y="123478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TextBox 48"/>
          <p:cNvSpPr txBox="1"/>
          <p:nvPr/>
        </p:nvSpPr>
        <p:spPr>
          <a:xfrm>
            <a:off x="1725930" y="2537460"/>
            <a:ext cx="5236845" cy="95328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爱的表达和回馈</a:t>
            </a:r>
            <a:endParaRPr lang="zh-CN" altLang="en-US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41675" y="1230630"/>
            <a:ext cx="2360930" cy="645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舐犊情深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14:window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667549" y="881911"/>
            <a:ext cx="6913563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kumimoji="1"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kumimoji="1"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9905" y="175260"/>
            <a:ext cx="24314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活动一：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103630" y="1403985"/>
            <a:ext cx="702754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altLang="zh-CN" sz="3200" b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sz="3200" b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回顾本单元课文中的父母之爱，并想一想自己和父母之间难忘的事情，选择出最想对父母说的内容。</a:t>
            </a:r>
            <a:endParaRPr lang="zh-CN" altLang="en-US" sz="3200" b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703_466385_60728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1" cstate="print">
            <a:clrChange>
              <a:clrFrom>
                <a:srgbClr val="FFFEFA"/>
              </a:clrFrom>
              <a:clrTo>
                <a:srgbClr val="FFFEFA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83568" y="987574"/>
            <a:ext cx="2726303" cy="2898155"/>
          </a:xfrm>
          <a:noFill/>
        </p:spPr>
      </p:pic>
      <p:pic>
        <p:nvPicPr>
          <p:cNvPr id="19462" name="Picture 6" descr="母亲和儿子"/>
          <p:cNvPicPr>
            <a:picLocks noChangeAspect="1" noChangeArrowheads="1"/>
          </p:cNvPicPr>
          <p:nvPr/>
        </p:nvPicPr>
        <p:blipFill>
          <a:blip r:embed="rId2" cstate="print"/>
          <a:srcRect b="9585"/>
          <a:stretch>
            <a:fillRect/>
          </a:stretch>
        </p:blipFill>
        <p:spPr bwMode="auto">
          <a:xfrm>
            <a:off x="3779912" y="987574"/>
            <a:ext cx="3617932" cy="284420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nanaxt127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355976" y="2427734"/>
            <a:ext cx="3554810" cy="1749263"/>
          </a:xfrm>
          <a:prstGeom prst="rect">
            <a:avLst/>
          </a:prstGeom>
          <a:noFill/>
        </p:spPr>
      </p:pic>
      <p:pic>
        <p:nvPicPr>
          <p:cNvPr id="24579" name="Picture 3" descr="nanaxt1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843558"/>
            <a:ext cx="3240312" cy="1749907"/>
          </a:xfrm>
          <a:prstGeom prst="rect">
            <a:avLst/>
          </a:prstGeom>
          <a:noFill/>
        </p:spPr>
      </p:pic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043608" y="3363838"/>
            <a:ext cx="2089150" cy="461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dirty="0">
                <a:latin typeface="Times New Roman" panose="02020603050405020304" pitchFamily="18" charset="0"/>
              </a:rPr>
              <a:t>哺乳之情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5364088" y="1131590"/>
            <a:ext cx="2808312" cy="461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dirty="0">
                <a:latin typeface="Times New Roman" panose="02020603050405020304" pitchFamily="18" charset="0"/>
              </a:rPr>
              <a:t>照顾你的生活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  <p:bldP spid="2458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nanaxt126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39552" y="1275606"/>
            <a:ext cx="3879304" cy="1967130"/>
          </a:xfrm>
          <a:prstGeom prst="rect">
            <a:avLst/>
          </a:prstGeom>
          <a:noFill/>
        </p:spPr>
      </p:pic>
      <p:pic>
        <p:nvPicPr>
          <p:cNvPr id="25603" name="Picture 3" descr="nanaxt141"/>
          <p:cNvPicPr>
            <a:picLocks noChangeAspect="1" noChangeArrowheads="1"/>
          </p:cNvPicPr>
          <p:nvPr/>
        </p:nvPicPr>
        <p:blipFill>
          <a:blip r:embed="rId2" cstate="print"/>
          <a:srcRect b="30480"/>
          <a:stretch>
            <a:fillRect/>
          </a:stretch>
        </p:blipFill>
        <p:spPr bwMode="auto">
          <a:xfrm>
            <a:off x="4788024" y="1203598"/>
            <a:ext cx="3131840" cy="2016224"/>
          </a:xfrm>
          <a:prstGeom prst="rect">
            <a:avLst/>
          </a:prstGeom>
          <a:noFill/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331640" y="3507854"/>
            <a:ext cx="2159000" cy="461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dirty="0">
                <a:latin typeface="Times New Roman" panose="02020603050405020304" pitchFamily="18" charset="0"/>
              </a:rPr>
              <a:t>生日的祝福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5580112" y="3363838"/>
            <a:ext cx="2519362" cy="461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dirty="0">
                <a:latin typeface="Times New Roman" panose="02020603050405020304" pitchFamily="18" charset="0"/>
              </a:rPr>
              <a:t>关怀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  <p:bldP spid="2560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nanaxt144"/>
          <p:cNvPicPr>
            <a:picLocks noChangeAspect="1" noChangeArrowheads="1"/>
          </p:cNvPicPr>
          <p:nvPr/>
        </p:nvPicPr>
        <p:blipFill>
          <a:blip r:embed="rId1" cstate="print"/>
          <a:srcRect r="13289" b="4078"/>
          <a:stretch>
            <a:fillRect/>
          </a:stretch>
        </p:blipFill>
        <p:spPr bwMode="auto">
          <a:xfrm>
            <a:off x="755576" y="699542"/>
            <a:ext cx="2304256" cy="2416304"/>
          </a:xfrm>
          <a:prstGeom prst="rect">
            <a:avLst/>
          </a:prstGeom>
          <a:noFill/>
        </p:spPr>
      </p:pic>
      <p:pic>
        <p:nvPicPr>
          <p:cNvPr id="26627" name="Picture 3" descr="nanaxt1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699542"/>
            <a:ext cx="4248472" cy="2464226"/>
          </a:xfrm>
          <a:prstGeom prst="rect">
            <a:avLst/>
          </a:prstGeom>
          <a:noFill/>
        </p:spPr>
      </p:pic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4283968" y="3363838"/>
            <a:ext cx="2447925" cy="461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dirty="0">
                <a:latin typeface="Times New Roman" panose="02020603050405020304" pitchFamily="18" charset="0"/>
              </a:rPr>
              <a:t>望子成龙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1043608" y="3291830"/>
            <a:ext cx="2305050" cy="461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dirty="0">
                <a:latin typeface="Times New Roman" panose="02020603050405020304" pitchFamily="18" charset="0"/>
              </a:rPr>
              <a:t>欢乐时光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  <p:bldP spid="266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7033" y="1273096"/>
            <a:ext cx="8291512" cy="3780234"/>
          </a:xfrm>
        </p:spPr>
        <p:txBody>
          <a:bodyPr/>
          <a:lstStyle/>
          <a:p>
            <a:pPr indent="0">
              <a:lnSpc>
                <a:spcPct val="120000"/>
              </a:lnSpc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捕捉你与父母最触动人的地方，运用场景和细节描写，把难忘的事情写清楚、写具体，表达真挚情感。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82955" y="175895"/>
            <a:ext cx="19888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活动二：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699542"/>
            <a:ext cx="8229600" cy="3371850"/>
          </a:xfrm>
        </p:spPr>
        <p:txBody>
          <a:bodyPr/>
          <a:lstStyle/>
          <a:p>
            <a:pPr>
              <a:buNone/>
            </a:pPr>
            <a:r>
              <a:rPr lang="en-US" altLang="zh-CN" sz="3200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★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写什么内容和范围。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  <a:p>
            <a:pPr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）因跟父母看法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不一致而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不愉快；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因被父母冤枉而不愉快；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）因自己做了错事或成绩不好，受到父母批评而不愉快。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）对父母的养育之恩的述说。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944</Words>
  <Application>WPS 演示</Application>
  <PresentationFormat>全屏显示(16:9)</PresentationFormat>
  <Paragraphs>81</Paragraphs>
  <Slides>16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Arial</vt:lpstr>
      <vt:lpstr>宋体</vt:lpstr>
      <vt:lpstr>Wingdings</vt:lpstr>
      <vt:lpstr>黑体</vt:lpstr>
      <vt:lpstr>楷体</vt:lpstr>
      <vt:lpstr>Times New Roman</vt:lpstr>
      <vt:lpstr>微软雅黑</vt:lpstr>
      <vt:lpstr>Arial Unicode MS</vt:lpstr>
      <vt:lpstr>Calibri</vt:lpstr>
      <vt:lpstr>Impact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习作小锦囊</vt:lpstr>
      <vt:lpstr>习作小锦囊</vt:lpstr>
      <vt:lpstr>习作小锦囊</vt:lpstr>
      <vt:lpstr>活动三：</vt:lpstr>
      <vt:lpstr>例文赏析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1</cp:revision>
  <dcterms:created xsi:type="dcterms:W3CDTF">2021-10-28T06:31:01Z</dcterms:created>
  <dcterms:modified xsi:type="dcterms:W3CDTF">2021-10-28T06:31:09Z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59347358D8DE49B78F78774F1394D0D6</vt:lpwstr>
  </property>
</Properties>
</file>